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8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C53351-7587-4976-8DC2-180AC2373576}" v="3" dt="2023-07-05T12:36:11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96B76D-66A2-4A9A-B6FE-F79293197B2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F5C455-4B0D-4C6C-B7F6-73EDA8A50A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R"/>
            <a:t>Temperatura</a:t>
          </a:r>
          <a:endParaRPr lang="en-US"/>
        </a:p>
      </dgm:t>
    </dgm:pt>
    <dgm:pt modelId="{7AB15856-50F9-4D22-AF48-B05EFDD892AD}" type="parTrans" cxnId="{230037FD-0158-4D7B-A202-82051565AC07}">
      <dgm:prSet/>
      <dgm:spPr/>
      <dgm:t>
        <a:bodyPr/>
        <a:lstStyle/>
        <a:p>
          <a:endParaRPr lang="en-US"/>
        </a:p>
      </dgm:t>
    </dgm:pt>
    <dgm:pt modelId="{16DA6D40-0FB4-46FD-A9DA-75EE6F8BAC77}" type="sibTrans" cxnId="{230037FD-0158-4D7B-A202-82051565AC07}">
      <dgm:prSet/>
      <dgm:spPr/>
      <dgm:t>
        <a:bodyPr/>
        <a:lstStyle/>
        <a:p>
          <a:endParaRPr lang="en-US"/>
        </a:p>
      </dgm:t>
    </dgm:pt>
    <dgm:pt modelId="{566064DB-A080-4B6C-947E-2115AB617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R"/>
            <a:t>Presión</a:t>
          </a:r>
          <a:endParaRPr lang="en-US"/>
        </a:p>
      </dgm:t>
    </dgm:pt>
    <dgm:pt modelId="{D3CBF16F-B82B-4994-BF87-3D1EA6C1B083}" type="parTrans" cxnId="{4DC4F62E-B437-4088-B001-9B58A0B23E30}">
      <dgm:prSet/>
      <dgm:spPr/>
      <dgm:t>
        <a:bodyPr/>
        <a:lstStyle/>
        <a:p>
          <a:endParaRPr lang="en-US"/>
        </a:p>
      </dgm:t>
    </dgm:pt>
    <dgm:pt modelId="{56D01198-1721-4A12-8FB5-C241051F241C}" type="sibTrans" cxnId="{4DC4F62E-B437-4088-B001-9B58A0B23E30}">
      <dgm:prSet/>
      <dgm:spPr/>
      <dgm:t>
        <a:bodyPr/>
        <a:lstStyle/>
        <a:p>
          <a:endParaRPr lang="en-US"/>
        </a:p>
      </dgm:t>
    </dgm:pt>
    <dgm:pt modelId="{46986FD9-5328-4691-91E0-40BF01E5A6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R"/>
            <a:t>Distancia</a:t>
          </a:r>
          <a:endParaRPr lang="en-US"/>
        </a:p>
      </dgm:t>
    </dgm:pt>
    <dgm:pt modelId="{E3D68D73-2A68-427D-BE32-1CFEEC934965}" type="parTrans" cxnId="{1A76895A-9A1B-4943-A5DD-E9F56E1F8019}">
      <dgm:prSet/>
      <dgm:spPr/>
      <dgm:t>
        <a:bodyPr/>
        <a:lstStyle/>
        <a:p>
          <a:endParaRPr lang="en-US"/>
        </a:p>
      </dgm:t>
    </dgm:pt>
    <dgm:pt modelId="{17C56642-E3AB-4D46-BDFC-8A7E14CCE5D3}" type="sibTrans" cxnId="{1A76895A-9A1B-4943-A5DD-E9F56E1F8019}">
      <dgm:prSet/>
      <dgm:spPr/>
      <dgm:t>
        <a:bodyPr/>
        <a:lstStyle/>
        <a:p>
          <a:endParaRPr lang="en-US"/>
        </a:p>
      </dgm:t>
    </dgm:pt>
    <dgm:pt modelId="{77D184AF-CD09-42A6-8B2E-6EC5E72D5BB3}" type="pres">
      <dgm:prSet presAssocID="{A896B76D-66A2-4A9A-B6FE-F79293197B2D}" presName="root" presStyleCnt="0">
        <dgm:presLayoutVars>
          <dgm:dir/>
          <dgm:resizeHandles val="exact"/>
        </dgm:presLayoutVars>
      </dgm:prSet>
      <dgm:spPr/>
    </dgm:pt>
    <dgm:pt modelId="{84AC2AFC-3812-4676-AFDA-118450AEEA6A}" type="pres">
      <dgm:prSet presAssocID="{ACF5C455-4B0D-4C6C-B7F6-73EDA8A50AF8}" presName="compNode" presStyleCnt="0"/>
      <dgm:spPr/>
    </dgm:pt>
    <dgm:pt modelId="{0E380C61-6F63-4267-94E9-8DB0AB06D1AA}" type="pres">
      <dgm:prSet presAssocID="{ACF5C455-4B0D-4C6C-B7F6-73EDA8A50AF8}" presName="iconBgRect" presStyleLbl="bgShp" presStyleIdx="0" presStyleCnt="3"/>
      <dgm:spPr/>
    </dgm:pt>
    <dgm:pt modelId="{2E1389CE-EEFB-4095-AED7-3B0AA62D4A58}" type="pres">
      <dgm:prSet presAssocID="{ACF5C455-4B0D-4C6C-B7F6-73EDA8A50A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A1DF5FF9-E465-409F-B731-4A2AE193F524}" type="pres">
      <dgm:prSet presAssocID="{ACF5C455-4B0D-4C6C-B7F6-73EDA8A50AF8}" presName="spaceRect" presStyleCnt="0"/>
      <dgm:spPr/>
    </dgm:pt>
    <dgm:pt modelId="{08AACEFC-2A2E-4947-84AC-3BC0CC864CE8}" type="pres">
      <dgm:prSet presAssocID="{ACF5C455-4B0D-4C6C-B7F6-73EDA8A50AF8}" presName="textRect" presStyleLbl="revTx" presStyleIdx="0" presStyleCnt="3">
        <dgm:presLayoutVars>
          <dgm:chMax val="1"/>
          <dgm:chPref val="1"/>
        </dgm:presLayoutVars>
      </dgm:prSet>
      <dgm:spPr/>
    </dgm:pt>
    <dgm:pt modelId="{F5B274F5-62F6-422F-9DC1-9AA575A3A257}" type="pres">
      <dgm:prSet presAssocID="{16DA6D40-0FB4-46FD-A9DA-75EE6F8BAC77}" presName="sibTrans" presStyleCnt="0"/>
      <dgm:spPr/>
    </dgm:pt>
    <dgm:pt modelId="{06B84E3D-F63A-4E62-A7E2-9642E3B9D2CE}" type="pres">
      <dgm:prSet presAssocID="{566064DB-A080-4B6C-947E-2115AB6170ED}" presName="compNode" presStyleCnt="0"/>
      <dgm:spPr/>
    </dgm:pt>
    <dgm:pt modelId="{FF155BB5-CF2E-41B4-8293-279F9833B58D}" type="pres">
      <dgm:prSet presAssocID="{566064DB-A080-4B6C-947E-2115AB6170ED}" presName="iconBgRect" presStyleLbl="bgShp" presStyleIdx="1" presStyleCnt="3"/>
      <dgm:spPr/>
    </dgm:pt>
    <dgm:pt modelId="{8C1895B4-2888-488B-AA40-5DE73A97490D}" type="pres">
      <dgm:prSet presAssocID="{566064DB-A080-4B6C-947E-2115AB6170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AF55F711-2554-40C7-9703-73135CFD7ABE}" type="pres">
      <dgm:prSet presAssocID="{566064DB-A080-4B6C-947E-2115AB6170ED}" presName="spaceRect" presStyleCnt="0"/>
      <dgm:spPr/>
    </dgm:pt>
    <dgm:pt modelId="{E58DB835-669B-448A-9486-A037EEFA92DB}" type="pres">
      <dgm:prSet presAssocID="{566064DB-A080-4B6C-947E-2115AB6170ED}" presName="textRect" presStyleLbl="revTx" presStyleIdx="1" presStyleCnt="3">
        <dgm:presLayoutVars>
          <dgm:chMax val="1"/>
          <dgm:chPref val="1"/>
        </dgm:presLayoutVars>
      </dgm:prSet>
      <dgm:spPr/>
    </dgm:pt>
    <dgm:pt modelId="{947EDA14-00FD-4923-916C-E171D52834BE}" type="pres">
      <dgm:prSet presAssocID="{56D01198-1721-4A12-8FB5-C241051F241C}" presName="sibTrans" presStyleCnt="0"/>
      <dgm:spPr/>
    </dgm:pt>
    <dgm:pt modelId="{B2C7550C-E956-406C-888C-1ECB29747F93}" type="pres">
      <dgm:prSet presAssocID="{46986FD9-5328-4691-91E0-40BF01E5A698}" presName="compNode" presStyleCnt="0"/>
      <dgm:spPr/>
    </dgm:pt>
    <dgm:pt modelId="{635C03C1-D4A0-4523-953C-051C3476E7FB}" type="pres">
      <dgm:prSet presAssocID="{46986FD9-5328-4691-91E0-40BF01E5A698}" presName="iconBgRect" presStyleLbl="bgShp" presStyleIdx="2" presStyleCnt="3"/>
      <dgm:spPr/>
    </dgm:pt>
    <dgm:pt modelId="{A2DFD547-894F-4E93-AB39-12600BC85718}" type="pres">
      <dgm:prSet presAssocID="{46986FD9-5328-4691-91E0-40BF01E5A6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E7D47121-2832-449E-B476-9139836E5F1F}" type="pres">
      <dgm:prSet presAssocID="{46986FD9-5328-4691-91E0-40BF01E5A698}" presName="spaceRect" presStyleCnt="0"/>
      <dgm:spPr/>
    </dgm:pt>
    <dgm:pt modelId="{A404152F-672D-4C79-97D6-E05DF4E849DA}" type="pres">
      <dgm:prSet presAssocID="{46986FD9-5328-4691-91E0-40BF01E5A6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DC4F62E-B437-4088-B001-9B58A0B23E30}" srcId="{A896B76D-66A2-4A9A-B6FE-F79293197B2D}" destId="{566064DB-A080-4B6C-947E-2115AB6170ED}" srcOrd="1" destOrd="0" parTransId="{D3CBF16F-B82B-4994-BF87-3D1EA6C1B083}" sibTransId="{56D01198-1721-4A12-8FB5-C241051F241C}"/>
    <dgm:cxn modelId="{EC4A1169-6B8A-425D-BFE8-CF733C205290}" type="presOf" srcId="{566064DB-A080-4B6C-947E-2115AB6170ED}" destId="{E58DB835-669B-448A-9486-A037EEFA92DB}" srcOrd="0" destOrd="0" presId="urn:microsoft.com/office/officeart/2018/5/layout/IconCircleLabelList"/>
    <dgm:cxn modelId="{B8D00B76-92D1-40C8-AD17-ECF15E4371F8}" type="presOf" srcId="{ACF5C455-4B0D-4C6C-B7F6-73EDA8A50AF8}" destId="{08AACEFC-2A2E-4947-84AC-3BC0CC864CE8}" srcOrd="0" destOrd="0" presId="urn:microsoft.com/office/officeart/2018/5/layout/IconCircleLabelList"/>
    <dgm:cxn modelId="{1A76895A-9A1B-4943-A5DD-E9F56E1F8019}" srcId="{A896B76D-66A2-4A9A-B6FE-F79293197B2D}" destId="{46986FD9-5328-4691-91E0-40BF01E5A698}" srcOrd="2" destOrd="0" parTransId="{E3D68D73-2A68-427D-BE32-1CFEEC934965}" sibTransId="{17C56642-E3AB-4D46-BDFC-8A7E14CCE5D3}"/>
    <dgm:cxn modelId="{DB53FCE5-390C-454F-809B-2C14522226EC}" type="presOf" srcId="{A896B76D-66A2-4A9A-B6FE-F79293197B2D}" destId="{77D184AF-CD09-42A6-8B2E-6EC5E72D5BB3}" srcOrd="0" destOrd="0" presId="urn:microsoft.com/office/officeart/2018/5/layout/IconCircleLabelList"/>
    <dgm:cxn modelId="{06F67DF1-96C5-48EA-BCCF-3ABFA5B4B473}" type="presOf" srcId="{46986FD9-5328-4691-91E0-40BF01E5A698}" destId="{A404152F-672D-4C79-97D6-E05DF4E849DA}" srcOrd="0" destOrd="0" presId="urn:microsoft.com/office/officeart/2018/5/layout/IconCircleLabelList"/>
    <dgm:cxn modelId="{230037FD-0158-4D7B-A202-82051565AC07}" srcId="{A896B76D-66A2-4A9A-B6FE-F79293197B2D}" destId="{ACF5C455-4B0D-4C6C-B7F6-73EDA8A50AF8}" srcOrd="0" destOrd="0" parTransId="{7AB15856-50F9-4D22-AF48-B05EFDD892AD}" sibTransId="{16DA6D40-0FB4-46FD-A9DA-75EE6F8BAC77}"/>
    <dgm:cxn modelId="{677105BC-94F4-4346-9F25-83B3CA255169}" type="presParOf" srcId="{77D184AF-CD09-42A6-8B2E-6EC5E72D5BB3}" destId="{84AC2AFC-3812-4676-AFDA-118450AEEA6A}" srcOrd="0" destOrd="0" presId="urn:microsoft.com/office/officeart/2018/5/layout/IconCircleLabelList"/>
    <dgm:cxn modelId="{F5EF23B9-AC12-4769-8B9F-3801900385BD}" type="presParOf" srcId="{84AC2AFC-3812-4676-AFDA-118450AEEA6A}" destId="{0E380C61-6F63-4267-94E9-8DB0AB06D1AA}" srcOrd="0" destOrd="0" presId="urn:microsoft.com/office/officeart/2018/5/layout/IconCircleLabelList"/>
    <dgm:cxn modelId="{1AB60540-9EA0-4D37-A82F-663B182A535C}" type="presParOf" srcId="{84AC2AFC-3812-4676-AFDA-118450AEEA6A}" destId="{2E1389CE-EEFB-4095-AED7-3B0AA62D4A58}" srcOrd="1" destOrd="0" presId="urn:microsoft.com/office/officeart/2018/5/layout/IconCircleLabelList"/>
    <dgm:cxn modelId="{21081391-9FE6-4655-AF5E-D60745E2E0A7}" type="presParOf" srcId="{84AC2AFC-3812-4676-AFDA-118450AEEA6A}" destId="{A1DF5FF9-E465-409F-B731-4A2AE193F524}" srcOrd="2" destOrd="0" presId="urn:microsoft.com/office/officeart/2018/5/layout/IconCircleLabelList"/>
    <dgm:cxn modelId="{BB4A8845-956B-4127-8146-56BF8E7B2FAB}" type="presParOf" srcId="{84AC2AFC-3812-4676-AFDA-118450AEEA6A}" destId="{08AACEFC-2A2E-4947-84AC-3BC0CC864CE8}" srcOrd="3" destOrd="0" presId="urn:microsoft.com/office/officeart/2018/5/layout/IconCircleLabelList"/>
    <dgm:cxn modelId="{687BCE02-C360-4F35-BA93-37DE51BC382D}" type="presParOf" srcId="{77D184AF-CD09-42A6-8B2E-6EC5E72D5BB3}" destId="{F5B274F5-62F6-422F-9DC1-9AA575A3A257}" srcOrd="1" destOrd="0" presId="urn:microsoft.com/office/officeart/2018/5/layout/IconCircleLabelList"/>
    <dgm:cxn modelId="{A6F9B06E-0CFF-4B47-A390-BD11E4E79735}" type="presParOf" srcId="{77D184AF-CD09-42A6-8B2E-6EC5E72D5BB3}" destId="{06B84E3D-F63A-4E62-A7E2-9642E3B9D2CE}" srcOrd="2" destOrd="0" presId="urn:microsoft.com/office/officeart/2018/5/layout/IconCircleLabelList"/>
    <dgm:cxn modelId="{20B5923D-0CEE-4435-88BD-60A6260A8268}" type="presParOf" srcId="{06B84E3D-F63A-4E62-A7E2-9642E3B9D2CE}" destId="{FF155BB5-CF2E-41B4-8293-279F9833B58D}" srcOrd="0" destOrd="0" presId="urn:microsoft.com/office/officeart/2018/5/layout/IconCircleLabelList"/>
    <dgm:cxn modelId="{F10A0CEE-C511-4705-83D3-D01BC10E093F}" type="presParOf" srcId="{06B84E3D-F63A-4E62-A7E2-9642E3B9D2CE}" destId="{8C1895B4-2888-488B-AA40-5DE73A97490D}" srcOrd="1" destOrd="0" presId="urn:microsoft.com/office/officeart/2018/5/layout/IconCircleLabelList"/>
    <dgm:cxn modelId="{D1F539AB-3D86-4557-B7BA-ACD2F161593A}" type="presParOf" srcId="{06B84E3D-F63A-4E62-A7E2-9642E3B9D2CE}" destId="{AF55F711-2554-40C7-9703-73135CFD7ABE}" srcOrd="2" destOrd="0" presId="urn:microsoft.com/office/officeart/2018/5/layout/IconCircleLabelList"/>
    <dgm:cxn modelId="{BF4B8767-2428-4375-AD10-F4EFF9BB4D15}" type="presParOf" srcId="{06B84E3D-F63A-4E62-A7E2-9642E3B9D2CE}" destId="{E58DB835-669B-448A-9486-A037EEFA92DB}" srcOrd="3" destOrd="0" presId="urn:microsoft.com/office/officeart/2018/5/layout/IconCircleLabelList"/>
    <dgm:cxn modelId="{1D7A5D3D-C207-419E-A440-082167E7A25B}" type="presParOf" srcId="{77D184AF-CD09-42A6-8B2E-6EC5E72D5BB3}" destId="{947EDA14-00FD-4923-916C-E171D52834BE}" srcOrd="3" destOrd="0" presId="urn:microsoft.com/office/officeart/2018/5/layout/IconCircleLabelList"/>
    <dgm:cxn modelId="{4B07D34E-CB06-4499-B47F-56FCFE62FFC3}" type="presParOf" srcId="{77D184AF-CD09-42A6-8B2E-6EC5E72D5BB3}" destId="{B2C7550C-E956-406C-888C-1ECB29747F93}" srcOrd="4" destOrd="0" presId="urn:microsoft.com/office/officeart/2018/5/layout/IconCircleLabelList"/>
    <dgm:cxn modelId="{4F7E57A6-4B42-4972-91BB-FA4E25A4BCF8}" type="presParOf" srcId="{B2C7550C-E956-406C-888C-1ECB29747F93}" destId="{635C03C1-D4A0-4523-953C-051C3476E7FB}" srcOrd="0" destOrd="0" presId="urn:microsoft.com/office/officeart/2018/5/layout/IconCircleLabelList"/>
    <dgm:cxn modelId="{B02A2074-87F8-4B4D-A96F-3ADF8085F198}" type="presParOf" srcId="{B2C7550C-E956-406C-888C-1ECB29747F93}" destId="{A2DFD547-894F-4E93-AB39-12600BC85718}" srcOrd="1" destOrd="0" presId="urn:microsoft.com/office/officeart/2018/5/layout/IconCircleLabelList"/>
    <dgm:cxn modelId="{76E803EA-08A4-406D-9F3B-BA502199E053}" type="presParOf" srcId="{B2C7550C-E956-406C-888C-1ECB29747F93}" destId="{E7D47121-2832-449E-B476-9139836E5F1F}" srcOrd="2" destOrd="0" presId="urn:microsoft.com/office/officeart/2018/5/layout/IconCircleLabelList"/>
    <dgm:cxn modelId="{5116FEB8-7091-427E-B8F5-55FD19A39A91}" type="presParOf" srcId="{B2C7550C-E956-406C-888C-1ECB29747F93}" destId="{A404152F-672D-4C79-97D6-E05DF4E849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8FE2DA-9F22-426D-A38C-0A321826B85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3D8A3ED-2595-4C8E-A22D-07B0CAFC4456}">
      <dgm:prSet/>
      <dgm:spPr/>
      <dgm:t>
        <a:bodyPr/>
        <a:lstStyle/>
        <a:p>
          <a:r>
            <a:rPr lang="es-CR"/>
            <a:t>Los datos sensados son enviados al ThingBoards.</a:t>
          </a:r>
          <a:endParaRPr lang="en-US"/>
        </a:p>
      </dgm:t>
    </dgm:pt>
    <dgm:pt modelId="{329BDE76-31DE-4D39-92DF-07258208E2C7}" type="parTrans" cxnId="{D8A65BF6-EECD-46AD-8945-95AA9E02A9E1}">
      <dgm:prSet/>
      <dgm:spPr/>
      <dgm:t>
        <a:bodyPr/>
        <a:lstStyle/>
        <a:p>
          <a:endParaRPr lang="en-US"/>
        </a:p>
      </dgm:t>
    </dgm:pt>
    <dgm:pt modelId="{CD1BED3C-1B87-4F92-B08B-EE15CBA57B57}" type="sibTrans" cxnId="{D8A65BF6-EECD-46AD-8945-95AA9E02A9E1}">
      <dgm:prSet/>
      <dgm:spPr/>
      <dgm:t>
        <a:bodyPr/>
        <a:lstStyle/>
        <a:p>
          <a:endParaRPr lang="en-US"/>
        </a:p>
      </dgm:t>
    </dgm:pt>
    <dgm:pt modelId="{1E71C746-C824-4B7B-A591-268E4F8CF5B6}">
      <dgm:prSet/>
      <dgm:spPr/>
      <dgm:t>
        <a:bodyPr/>
        <a:lstStyle/>
        <a:p>
          <a:r>
            <a:rPr lang="es-CR"/>
            <a:t>Aquí los datos son tabulados y el estado de la planta es evaluado</a:t>
          </a:r>
          <a:r>
            <a:rPr lang="en-US"/>
            <a:t>.</a:t>
          </a:r>
        </a:p>
      </dgm:t>
    </dgm:pt>
    <dgm:pt modelId="{BF926BE9-F0DC-43E9-8DE5-F443E7F521FC}" type="parTrans" cxnId="{382C2B03-E344-4A91-B6C7-34609865D285}">
      <dgm:prSet/>
      <dgm:spPr/>
      <dgm:t>
        <a:bodyPr/>
        <a:lstStyle/>
        <a:p>
          <a:endParaRPr lang="en-US"/>
        </a:p>
      </dgm:t>
    </dgm:pt>
    <dgm:pt modelId="{B8AF08B4-2453-4FF6-9FDF-91EF8BC4A4E1}" type="sibTrans" cxnId="{382C2B03-E344-4A91-B6C7-34609865D285}">
      <dgm:prSet/>
      <dgm:spPr/>
      <dgm:t>
        <a:bodyPr/>
        <a:lstStyle/>
        <a:p>
          <a:endParaRPr lang="en-US"/>
        </a:p>
      </dgm:t>
    </dgm:pt>
    <dgm:pt modelId="{326739AC-8243-4A15-8BBE-7AE24ACA09AB}" type="pres">
      <dgm:prSet presAssocID="{6E8FE2DA-9F22-426D-A38C-0A321826B858}" presName="outerComposite" presStyleCnt="0">
        <dgm:presLayoutVars>
          <dgm:chMax val="5"/>
          <dgm:dir/>
          <dgm:resizeHandles val="exact"/>
        </dgm:presLayoutVars>
      </dgm:prSet>
      <dgm:spPr/>
    </dgm:pt>
    <dgm:pt modelId="{37FD1EED-D418-4D43-9483-F20FF07C74BC}" type="pres">
      <dgm:prSet presAssocID="{6E8FE2DA-9F22-426D-A38C-0A321826B858}" presName="dummyMaxCanvas" presStyleCnt="0">
        <dgm:presLayoutVars/>
      </dgm:prSet>
      <dgm:spPr/>
    </dgm:pt>
    <dgm:pt modelId="{C8F91DFB-5461-4013-A17F-A3EF98F25ADB}" type="pres">
      <dgm:prSet presAssocID="{6E8FE2DA-9F22-426D-A38C-0A321826B858}" presName="TwoNodes_1" presStyleLbl="node1" presStyleIdx="0" presStyleCnt="2">
        <dgm:presLayoutVars>
          <dgm:bulletEnabled val="1"/>
        </dgm:presLayoutVars>
      </dgm:prSet>
      <dgm:spPr/>
    </dgm:pt>
    <dgm:pt modelId="{07407E51-70D9-438A-8C02-031FE191BBFE}" type="pres">
      <dgm:prSet presAssocID="{6E8FE2DA-9F22-426D-A38C-0A321826B858}" presName="TwoNodes_2" presStyleLbl="node1" presStyleIdx="1" presStyleCnt="2">
        <dgm:presLayoutVars>
          <dgm:bulletEnabled val="1"/>
        </dgm:presLayoutVars>
      </dgm:prSet>
      <dgm:spPr/>
    </dgm:pt>
    <dgm:pt modelId="{74924DA9-67B4-43A6-89D9-384F8FAC33D8}" type="pres">
      <dgm:prSet presAssocID="{6E8FE2DA-9F22-426D-A38C-0A321826B858}" presName="TwoConn_1-2" presStyleLbl="fgAccFollowNode1" presStyleIdx="0" presStyleCnt="1">
        <dgm:presLayoutVars>
          <dgm:bulletEnabled val="1"/>
        </dgm:presLayoutVars>
      </dgm:prSet>
      <dgm:spPr/>
    </dgm:pt>
    <dgm:pt modelId="{7B4FD0B3-3600-4392-AE33-40D1D9410FAC}" type="pres">
      <dgm:prSet presAssocID="{6E8FE2DA-9F22-426D-A38C-0A321826B858}" presName="TwoNodes_1_text" presStyleLbl="node1" presStyleIdx="1" presStyleCnt="2">
        <dgm:presLayoutVars>
          <dgm:bulletEnabled val="1"/>
        </dgm:presLayoutVars>
      </dgm:prSet>
      <dgm:spPr/>
    </dgm:pt>
    <dgm:pt modelId="{04B5872A-BC60-46A1-BDCD-4149C90AE0D9}" type="pres">
      <dgm:prSet presAssocID="{6E8FE2DA-9F22-426D-A38C-0A321826B858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382C2B03-E344-4A91-B6C7-34609865D285}" srcId="{6E8FE2DA-9F22-426D-A38C-0A321826B858}" destId="{1E71C746-C824-4B7B-A591-268E4F8CF5B6}" srcOrd="1" destOrd="0" parTransId="{BF926BE9-F0DC-43E9-8DE5-F443E7F521FC}" sibTransId="{B8AF08B4-2453-4FF6-9FDF-91EF8BC4A4E1}"/>
    <dgm:cxn modelId="{99E34928-64B1-463A-AA99-7126CAE8743F}" type="presOf" srcId="{A3D8A3ED-2595-4C8E-A22D-07B0CAFC4456}" destId="{7B4FD0B3-3600-4392-AE33-40D1D9410FAC}" srcOrd="1" destOrd="0" presId="urn:microsoft.com/office/officeart/2005/8/layout/vProcess5"/>
    <dgm:cxn modelId="{456F8948-29C3-40A9-B8AD-89297F0BC42E}" type="presOf" srcId="{1E71C746-C824-4B7B-A591-268E4F8CF5B6}" destId="{04B5872A-BC60-46A1-BDCD-4149C90AE0D9}" srcOrd="1" destOrd="0" presId="urn:microsoft.com/office/officeart/2005/8/layout/vProcess5"/>
    <dgm:cxn modelId="{90189C7B-E8E7-47A5-AB43-880C68AD2670}" type="presOf" srcId="{A3D8A3ED-2595-4C8E-A22D-07B0CAFC4456}" destId="{C8F91DFB-5461-4013-A17F-A3EF98F25ADB}" srcOrd="0" destOrd="0" presId="urn:microsoft.com/office/officeart/2005/8/layout/vProcess5"/>
    <dgm:cxn modelId="{6F3F77A2-92FD-44F0-9063-D51E63D41978}" type="presOf" srcId="{CD1BED3C-1B87-4F92-B08B-EE15CBA57B57}" destId="{74924DA9-67B4-43A6-89D9-384F8FAC33D8}" srcOrd="0" destOrd="0" presId="urn:microsoft.com/office/officeart/2005/8/layout/vProcess5"/>
    <dgm:cxn modelId="{E4560BA5-0837-431F-B530-FCAC0E1BF0B8}" type="presOf" srcId="{6E8FE2DA-9F22-426D-A38C-0A321826B858}" destId="{326739AC-8243-4A15-8BBE-7AE24ACA09AB}" srcOrd="0" destOrd="0" presId="urn:microsoft.com/office/officeart/2005/8/layout/vProcess5"/>
    <dgm:cxn modelId="{057C6CE1-E54E-4E0C-969B-28FE8C85AE39}" type="presOf" srcId="{1E71C746-C824-4B7B-A591-268E4F8CF5B6}" destId="{07407E51-70D9-438A-8C02-031FE191BBFE}" srcOrd="0" destOrd="0" presId="urn:microsoft.com/office/officeart/2005/8/layout/vProcess5"/>
    <dgm:cxn modelId="{D8A65BF6-EECD-46AD-8945-95AA9E02A9E1}" srcId="{6E8FE2DA-9F22-426D-A38C-0A321826B858}" destId="{A3D8A3ED-2595-4C8E-A22D-07B0CAFC4456}" srcOrd="0" destOrd="0" parTransId="{329BDE76-31DE-4D39-92DF-07258208E2C7}" sibTransId="{CD1BED3C-1B87-4F92-B08B-EE15CBA57B57}"/>
    <dgm:cxn modelId="{A5B501A0-8046-4129-AB63-FFAB091E9B99}" type="presParOf" srcId="{326739AC-8243-4A15-8BBE-7AE24ACA09AB}" destId="{37FD1EED-D418-4D43-9483-F20FF07C74BC}" srcOrd="0" destOrd="0" presId="urn:microsoft.com/office/officeart/2005/8/layout/vProcess5"/>
    <dgm:cxn modelId="{6FB5D561-21FA-41AA-90D0-9EA5629829FA}" type="presParOf" srcId="{326739AC-8243-4A15-8BBE-7AE24ACA09AB}" destId="{C8F91DFB-5461-4013-A17F-A3EF98F25ADB}" srcOrd="1" destOrd="0" presId="urn:microsoft.com/office/officeart/2005/8/layout/vProcess5"/>
    <dgm:cxn modelId="{75F63541-B8E3-422A-A6A4-E357F3276C57}" type="presParOf" srcId="{326739AC-8243-4A15-8BBE-7AE24ACA09AB}" destId="{07407E51-70D9-438A-8C02-031FE191BBFE}" srcOrd="2" destOrd="0" presId="urn:microsoft.com/office/officeart/2005/8/layout/vProcess5"/>
    <dgm:cxn modelId="{85497414-5374-4F28-AE83-B868B8BAEF74}" type="presParOf" srcId="{326739AC-8243-4A15-8BBE-7AE24ACA09AB}" destId="{74924DA9-67B4-43A6-89D9-384F8FAC33D8}" srcOrd="3" destOrd="0" presId="urn:microsoft.com/office/officeart/2005/8/layout/vProcess5"/>
    <dgm:cxn modelId="{3788E240-04B2-4B1D-9CB4-C1D1D7881464}" type="presParOf" srcId="{326739AC-8243-4A15-8BBE-7AE24ACA09AB}" destId="{7B4FD0B3-3600-4392-AE33-40D1D9410FAC}" srcOrd="4" destOrd="0" presId="urn:microsoft.com/office/officeart/2005/8/layout/vProcess5"/>
    <dgm:cxn modelId="{488C98AB-8586-4C8C-9D94-11E77057514B}" type="presParOf" srcId="{326739AC-8243-4A15-8BBE-7AE24ACA09AB}" destId="{04B5872A-BC60-46A1-BDCD-4149C90AE0D9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80C61-6F63-4267-94E9-8DB0AB06D1AA}">
      <dsp:nvSpPr>
        <dsp:cNvPr id="0" name=""/>
        <dsp:cNvSpPr/>
      </dsp:nvSpPr>
      <dsp:spPr>
        <a:xfrm>
          <a:off x="551905" y="568218"/>
          <a:ext cx="1544062" cy="15440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389CE-EEFB-4095-AED7-3B0AA62D4A58}">
      <dsp:nvSpPr>
        <dsp:cNvPr id="0" name=""/>
        <dsp:cNvSpPr/>
      </dsp:nvSpPr>
      <dsp:spPr>
        <a:xfrm>
          <a:off x="880968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ACEFC-2A2E-4947-84AC-3BC0CC864CE8}">
      <dsp:nvSpPr>
        <dsp:cNvPr id="0" name=""/>
        <dsp:cNvSpPr/>
      </dsp:nvSpPr>
      <dsp:spPr>
        <a:xfrm>
          <a:off x="58312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3100" kern="1200"/>
            <a:t>Temperatura</a:t>
          </a:r>
          <a:endParaRPr lang="en-US" sz="3100" kern="1200"/>
        </a:p>
      </dsp:txBody>
      <dsp:txXfrm>
        <a:off x="58312" y="2593218"/>
        <a:ext cx="2531250" cy="720000"/>
      </dsp:txXfrm>
    </dsp:sp>
    <dsp:sp modelId="{FF155BB5-CF2E-41B4-8293-279F9833B58D}">
      <dsp:nvSpPr>
        <dsp:cNvPr id="0" name=""/>
        <dsp:cNvSpPr/>
      </dsp:nvSpPr>
      <dsp:spPr>
        <a:xfrm>
          <a:off x="3526124" y="568218"/>
          <a:ext cx="1544062" cy="15440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895B4-2888-488B-AA40-5DE73A97490D}">
      <dsp:nvSpPr>
        <dsp:cNvPr id="0" name=""/>
        <dsp:cNvSpPr/>
      </dsp:nvSpPr>
      <dsp:spPr>
        <a:xfrm>
          <a:off x="3855187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DB835-669B-448A-9486-A037EEFA92DB}">
      <dsp:nvSpPr>
        <dsp:cNvPr id="0" name=""/>
        <dsp:cNvSpPr/>
      </dsp:nvSpPr>
      <dsp:spPr>
        <a:xfrm>
          <a:off x="3032531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3100" kern="1200"/>
            <a:t>Presión</a:t>
          </a:r>
          <a:endParaRPr lang="en-US" sz="3100" kern="1200"/>
        </a:p>
      </dsp:txBody>
      <dsp:txXfrm>
        <a:off x="3032531" y="2593218"/>
        <a:ext cx="2531250" cy="720000"/>
      </dsp:txXfrm>
    </dsp:sp>
    <dsp:sp modelId="{635C03C1-D4A0-4523-953C-051C3476E7FB}">
      <dsp:nvSpPr>
        <dsp:cNvPr id="0" name=""/>
        <dsp:cNvSpPr/>
      </dsp:nvSpPr>
      <dsp:spPr>
        <a:xfrm>
          <a:off x="6500343" y="568218"/>
          <a:ext cx="1544062" cy="15440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FD547-894F-4E93-AB39-12600BC85718}">
      <dsp:nvSpPr>
        <dsp:cNvPr id="0" name=""/>
        <dsp:cNvSpPr/>
      </dsp:nvSpPr>
      <dsp:spPr>
        <a:xfrm>
          <a:off x="6829406" y="897281"/>
          <a:ext cx="885937" cy="8859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4152F-672D-4C79-97D6-E05DF4E849DA}">
      <dsp:nvSpPr>
        <dsp:cNvPr id="0" name=""/>
        <dsp:cNvSpPr/>
      </dsp:nvSpPr>
      <dsp:spPr>
        <a:xfrm>
          <a:off x="6006749" y="2593218"/>
          <a:ext cx="25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R" sz="3100" kern="1200"/>
            <a:t>Distancia</a:t>
          </a:r>
          <a:endParaRPr lang="en-US" sz="3100" kern="1200"/>
        </a:p>
      </dsp:txBody>
      <dsp:txXfrm>
        <a:off x="6006749" y="2593218"/>
        <a:ext cx="253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91DFB-5461-4013-A17F-A3EF98F25ADB}">
      <dsp:nvSpPr>
        <dsp:cNvPr id="0" name=""/>
        <dsp:cNvSpPr/>
      </dsp:nvSpPr>
      <dsp:spPr>
        <a:xfrm>
          <a:off x="0" y="0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300" kern="1200"/>
            <a:t>Los datos sensados son enviados al ThingBoards.</a:t>
          </a:r>
          <a:endParaRPr lang="en-US" sz="3300" kern="1200"/>
        </a:p>
      </dsp:txBody>
      <dsp:txXfrm>
        <a:off x="49212" y="49212"/>
        <a:ext cx="7460711" cy="1581785"/>
      </dsp:txXfrm>
    </dsp:sp>
    <dsp:sp modelId="{07407E51-70D9-438A-8C02-031FE191BBFE}">
      <dsp:nvSpPr>
        <dsp:cNvPr id="0" name=""/>
        <dsp:cNvSpPr/>
      </dsp:nvSpPr>
      <dsp:spPr>
        <a:xfrm>
          <a:off x="1623059" y="2053589"/>
          <a:ext cx="9197340" cy="1680209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3300" kern="1200"/>
            <a:t>Aquí los datos son tabulados y el estado de la planta es evaluado</a:t>
          </a:r>
          <a:r>
            <a:rPr lang="en-US" sz="3300" kern="1200"/>
            <a:t>.</a:t>
          </a:r>
        </a:p>
      </dsp:txBody>
      <dsp:txXfrm>
        <a:off x="1672271" y="2102801"/>
        <a:ext cx="6383719" cy="1581785"/>
      </dsp:txXfrm>
    </dsp:sp>
    <dsp:sp modelId="{74924DA9-67B4-43A6-89D9-384F8FAC33D8}">
      <dsp:nvSpPr>
        <dsp:cNvPr id="0" name=""/>
        <dsp:cNvSpPr/>
      </dsp:nvSpPr>
      <dsp:spPr>
        <a:xfrm>
          <a:off x="8105203" y="1320831"/>
          <a:ext cx="1092136" cy="109213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0934" y="1320831"/>
        <a:ext cx="600674" cy="821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7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508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619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4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50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55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55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1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3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4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039D-D11B-48B1-A797-B4AA0B8FD083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718CCD-AFB5-4C1B-81AE-A5FF8C3B6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E5CD-B844-5C31-9746-97D24D3AE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6" y="1741337"/>
            <a:ext cx="5926217" cy="2946166"/>
          </a:xfrm>
        </p:spPr>
        <p:txBody>
          <a:bodyPr anchor="b">
            <a:normAutofit/>
          </a:bodyPr>
          <a:lstStyle/>
          <a:p>
            <a:r>
              <a:rPr lang="en-US" sz="4000" b="0" i="0" dirty="0" err="1">
                <a:solidFill>
                  <a:schemeClr val="tx2"/>
                </a:solidFill>
                <a:effectLst/>
                <a:latin typeface="TimesNewRomanPSMT"/>
              </a:rPr>
              <a:t>Monitoreo</a:t>
            </a:r>
            <a:r>
              <a:rPr lang="en-US" sz="4000" b="0" i="0" dirty="0">
                <a:solidFill>
                  <a:schemeClr val="tx2"/>
                </a:solidFill>
                <a:effectLst/>
                <a:latin typeface="TimesNewRomanPSMT"/>
              </a:rPr>
              <a:t> </a:t>
            </a:r>
            <a:r>
              <a:rPr lang="en-US" sz="4000" b="0" i="0" dirty="0" err="1">
                <a:solidFill>
                  <a:schemeClr val="tx2"/>
                </a:solidFill>
                <a:effectLst/>
                <a:latin typeface="TimesNewRomanPSMT"/>
              </a:rPr>
              <a:t>automatizado</a:t>
            </a:r>
            <a:r>
              <a:rPr lang="en-US" sz="4000" b="0" i="0" dirty="0">
                <a:solidFill>
                  <a:schemeClr val="tx2"/>
                </a:solidFill>
                <a:effectLst/>
                <a:latin typeface="TimesNewRomanPSMT"/>
              </a:rPr>
              <a:t> de </a:t>
            </a:r>
            <a:r>
              <a:rPr lang="en-US" sz="4000" b="0" i="0" dirty="0" err="1">
                <a:solidFill>
                  <a:schemeClr val="tx2"/>
                </a:solidFill>
                <a:effectLst/>
                <a:latin typeface="TimesNewRomanPSMT"/>
              </a:rPr>
              <a:t>plantas</a:t>
            </a:r>
            <a:br>
              <a:rPr lang="en-US" sz="4000" b="0" i="0" dirty="0">
                <a:solidFill>
                  <a:schemeClr val="tx2"/>
                </a:solidFill>
                <a:effectLst/>
                <a:latin typeface="TimesNewRomanPSMT"/>
              </a:rPr>
            </a:br>
            <a:br>
              <a:rPr lang="en-US" sz="4000" dirty="0">
                <a:solidFill>
                  <a:schemeClr val="tx2"/>
                </a:solidFill>
              </a:rPr>
            </a:b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C1A11-B60A-A521-3D53-A81D32A0B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65572" y="4243859"/>
            <a:ext cx="5449982" cy="682079"/>
          </a:xfrm>
        </p:spPr>
        <p:txBody>
          <a:bodyPr>
            <a:normAutofit fontScale="25000" lnSpcReduction="20000"/>
          </a:bodyPr>
          <a:lstStyle/>
          <a:p>
            <a:r>
              <a:rPr lang="en-US" sz="8000" b="0" i="0" dirty="0">
                <a:solidFill>
                  <a:srgbClr val="000000"/>
                </a:solidFill>
                <a:effectLst/>
                <a:latin typeface="TimesNewRomanPSMT"/>
              </a:rPr>
              <a:t>Roberto Acevedo Mora</a:t>
            </a:r>
          </a:p>
          <a:p>
            <a:r>
              <a:rPr lang="en-US" sz="8000" b="0" i="0" dirty="0">
                <a:solidFill>
                  <a:srgbClr val="000000"/>
                </a:solidFill>
                <a:effectLst/>
                <a:latin typeface="TimesNewRomanPSMT"/>
              </a:rPr>
              <a:t>Jimmy Manley Peña</a:t>
            </a:r>
          </a:p>
          <a:p>
            <a:br>
              <a:rPr lang="en-US" dirty="0"/>
            </a:br>
            <a:br>
              <a:rPr lang="en-US" dirty="0"/>
            </a:b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14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A078-AD16-E697-1FCC-944269F5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Temperatura</a:t>
            </a:r>
            <a:r>
              <a:rPr lang="en-US" dirty="0"/>
              <a:t> y </a:t>
            </a:r>
            <a:r>
              <a:rPr lang="en-US" dirty="0" err="1"/>
              <a:t>presion</a:t>
            </a:r>
            <a:r>
              <a:rPr lang="en-US" dirty="0"/>
              <a:t> </a:t>
            </a:r>
            <a:r>
              <a:rPr lang="en-US" dirty="0" err="1"/>
              <a:t>atmosferica</a:t>
            </a:r>
            <a:endParaRPr lang="en-US" dirty="0"/>
          </a:p>
        </p:txBody>
      </p:sp>
      <p:pic>
        <p:nvPicPr>
          <p:cNvPr id="8194" name="Picture 2" descr="Cultivemos un jardín! Parte 1: La temperatura, factor clave para el cultivo  de nuestros alimentos">
            <a:extLst>
              <a:ext uri="{FF2B5EF4-FFF2-40B4-BE49-F238E27FC236}">
                <a16:creationId xmlns:a16="http://schemas.microsoft.com/office/drawing/2014/main" id="{3FB880A5-C863-7993-1DF7-5A1B0D097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0121" y="2160588"/>
            <a:ext cx="4851796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8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CC7B-19CB-3894-F838-F51D2223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OPCIones</a:t>
            </a:r>
            <a:endParaRPr lang="en-US" dirty="0"/>
          </a:p>
        </p:txBody>
      </p:sp>
      <p:pic>
        <p:nvPicPr>
          <p:cNvPr id="5124" name="Picture 4" descr="ABX00030 Arduino | Mouser Costa Rica">
            <a:extLst>
              <a:ext uri="{FF2B5EF4-FFF2-40B4-BE49-F238E27FC236}">
                <a16:creationId xmlns:a16="http://schemas.microsoft.com/office/drawing/2014/main" id="{5BCBE1F6-CC10-6C43-6F60-9E7A9F9505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3099" y="2160588"/>
            <a:ext cx="4685839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oil NPK Sensor For Soil Nutrients in Agriculture - Renke">
            <a:extLst>
              <a:ext uri="{FF2B5EF4-FFF2-40B4-BE49-F238E27FC236}">
                <a16:creationId xmlns:a16="http://schemas.microsoft.com/office/drawing/2014/main" id="{A9285DFC-9C12-6703-B052-8A439B0B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164869"/>
            <a:ext cx="57150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623634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CAEA-738B-0724-88F6-5C64FE52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6B49-8244-560A-C577-6DF74760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A1E69-8598-EB8A-BB71-33127A3A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80496"/>
            <a:ext cx="8693597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6105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0A2E7-B498-9C73-8460-06C543B91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de las </a:t>
            </a:r>
            <a:r>
              <a:rPr lang="en-US" dirty="0" err="1"/>
              <a:t>cosas</a:t>
            </a:r>
            <a:endParaRPr lang="en-US" dirty="0"/>
          </a:p>
        </p:txBody>
      </p:sp>
      <p:pic>
        <p:nvPicPr>
          <p:cNvPr id="4098" name="Picture 2" descr="Internet de las cosas - Wikipedia, la enciclopedia libre">
            <a:extLst>
              <a:ext uri="{FF2B5EF4-FFF2-40B4-BE49-F238E27FC236}">
                <a16:creationId xmlns:a16="http://schemas.microsoft.com/office/drawing/2014/main" id="{9ABCF65D-2B98-735D-D03D-26E636A6A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21" y="2404745"/>
            <a:ext cx="3678238" cy="36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42D9-521F-89AC-DB30-EA74484A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 (ARCHIVOS .CSV)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493B9-0865-0D8B-CAD3-D56EE0AC5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1" y="2089785"/>
            <a:ext cx="3678238" cy="3678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7EB3C-B088-A019-3078-7CD98FDB6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57" y="3497104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2F94-181D-D54F-ED1C-61D600E3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SENSORES</a:t>
            </a:r>
          </a:p>
        </p:txBody>
      </p:sp>
      <p:pic>
        <p:nvPicPr>
          <p:cNvPr id="6146" name="Picture 2" descr="Arduino Nano 33 BLE — Arduino Official Store">
            <a:extLst>
              <a:ext uri="{FF2B5EF4-FFF2-40B4-BE49-F238E27FC236}">
                <a16:creationId xmlns:a16="http://schemas.microsoft.com/office/drawing/2014/main" id="{CD3329A2-2E04-547B-542C-448732DEBE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6055" y="2160588"/>
            <a:ext cx="3879927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26EF-9A26-178D-E8AE-4FA0D33F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B4A7DD-CCE8-D45A-E5E2-30D1394FE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394" y="2160588"/>
            <a:ext cx="5175249" cy="3881437"/>
          </a:xfrm>
        </p:spPr>
      </p:pic>
    </p:spTree>
    <p:extLst>
      <p:ext uri="{BB962C8B-B14F-4D97-AF65-F5344CB8AC3E}">
        <p14:creationId xmlns:p14="http://schemas.microsoft.com/office/powerpoint/2010/main" val="4852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BD13B-3546-5DE2-1BEB-2BDB09DB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RECOMENDACIONES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D1FE5-E0D7-A33F-A8DB-CA6D231B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F10AF-EC84-BCF6-BB37-5CB906BFF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19" y="1996537"/>
            <a:ext cx="5394960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F8E5E-EA85-C5CA-C0AA-97278DBB9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s-CR">
                <a:solidFill>
                  <a:schemeClr val="tx1">
                    <a:lumMod val="85000"/>
                    <a:lumOff val="15000"/>
                  </a:schemeClr>
                </a:solidFill>
              </a:rPr>
              <a:t>Referencias	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6E58-581F-390A-ED86-FCDD71200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 lnSpcReduction="10000"/>
          </a:bodyPr>
          <a:lstStyle/>
          <a:p>
            <a:r>
              <a:rPr lang="en-US" sz="13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NewRomanPSMT"/>
              </a:rPr>
              <a:t>Referencias</a:t>
            </a:r>
            <a:endParaRPr lang="en-US" sz="13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NewRomanPSMT"/>
            </a:endParaRPr>
          </a:p>
          <a:p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S1, M. K. (2021). DETERMINATION OF SOIL NUTRIENTS USING ARDUINO. </a:t>
            </a:r>
            <a:r>
              <a:rPr lang="en-US" sz="1300" b="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-ItalicMT"/>
              </a:rPr>
              <a:t>International Research Journal of Engineering and Technology (IRJET)</a:t>
            </a:r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, 114-116.</a:t>
            </a:r>
          </a:p>
          <a:p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V. </a:t>
            </a:r>
            <a:r>
              <a:rPr lang="en-US" sz="13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Adamchuk</a:t>
            </a:r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, J. Hummel, M. Morgan and S. Upadhyaya, "On-the-go soil sensors for precision agriculture", Computers and Electronics in Agriculture, vol. 44, no. 1, pp. 71-91, 2004.</a:t>
            </a:r>
          </a:p>
          <a:p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I. Mat, M. R. M. </a:t>
            </a:r>
            <a:r>
              <a:rPr lang="en-US" sz="13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Kassim</a:t>
            </a:r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, A. N. Harun, “Precision Agriculture Applications using Wireless Moisture Sensor Network”, 2015 IEEE 12th Malaysia International Conference on Communications (MICC), Kuching, Malaysia, pp. 18-23, 2015.</a:t>
            </a:r>
          </a:p>
          <a:p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V, M. N. (2021). Development and testing of soil NPK, moisture and temperature sensing gadget. </a:t>
            </a:r>
            <a:r>
              <a:rPr lang="en-US" sz="1300" b="0" i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-ItalicMT"/>
              </a:rPr>
              <a:t>Journal of Applied Technology and Innovation</a:t>
            </a:r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, 72-78.</a:t>
            </a:r>
          </a:p>
          <a:p>
            <a:r>
              <a:rPr lang="en-US" sz="13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Citas</a:t>
            </a:r>
            <a:endParaRPr lang="en-US" sz="13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rialMT"/>
            </a:endParaRPr>
          </a:p>
          <a:p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NewRomanPSMT"/>
              </a:rPr>
              <a:t>[1]</a:t>
            </a:r>
            <a:r>
              <a:rPr lang="en-US" sz="13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MT"/>
              </a:rPr>
              <a:t>https://pyimagesearch.com/2022/08/10/computer-vision-and-deep-learning-for-agriculture /</a:t>
            </a:r>
            <a: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13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7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B8DBE-96CE-521A-49C8-DBDDE354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Introducci</a:t>
            </a:r>
            <a:r>
              <a:rPr lang="es-CR" sz="5400" dirty="0" err="1"/>
              <a:t>ón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4130-194D-D13F-590A-590CFC05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endParaRPr lang="es-ES" sz="2200" b="0" i="0" dirty="0">
              <a:effectLst/>
              <a:latin typeface="TimesNewRomanPSMT"/>
            </a:endParaRPr>
          </a:p>
          <a:p>
            <a:r>
              <a:rPr lang="es-ES" sz="2200" dirty="0">
                <a:latin typeface="TimesNewRomanPSMT"/>
              </a:rPr>
              <a:t>Mediante el Arduino Nano BLE y una plataforma de </a:t>
            </a:r>
            <a:r>
              <a:rPr lang="es-ES" sz="2200" dirty="0" err="1">
                <a:latin typeface="TimesNewRomanPSMT"/>
              </a:rPr>
              <a:t>IoT</a:t>
            </a:r>
            <a:r>
              <a:rPr lang="es-ES" sz="2200" dirty="0">
                <a:latin typeface="TimesNewRomanPSMT"/>
              </a:rPr>
              <a:t> monitoreamos el estado de salud de una planta.</a:t>
            </a:r>
          </a:p>
          <a:p>
            <a:r>
              <a:rPr lang="es-ES" sz="2200" b="0" i="0" dirty="0">
                <a:effectLst/>
                <a:latin typeface="TimesNewRomanPSMT"/>
              </a:rPr>
              <a:t>Los datos </a:t>
            </a:r>
            <a:r>
              <a:rPr lang="es-ES" sz="2200" b="0" i="0" dirty="0" err="1">
                <a:effectLst/>
                <a:latin typeface="TimesNewRomanPSMT"/>
              </a:rPr>
              <a:t>sensados</a:t>
            </a:r>
            <a:r>
              <a:rPr lang="es-ES" sz="2200" b="0" i="0" dirty="0">
                <a:effectLst/>
                <a:latin typeface="TimesNewRomanPSMT"/>
              </a:rPr>
              <a:t> son enviados a </a:t>
            </a:r>
            <a:r>
              <a:rPr lang="es-ES" sz="2200" dirty="0" err="1">
                <a:latin typeface="TimesNewRomanPSMT"/>
              </a:rPr>
              <a:t>T</a:t>
            </a:r>
            <a:r>
              <a:rPr lang="es-ES" sz="2200" b="0" i="0" dirty="0" err="1">
                <a:effectLst/>
                <a:latin typeface="TimesNewRomanPSMT"/>
              </a:rPr>
              <a:t>hingBoards</a:t>
            </a:r>
            <a:r>
              <a:rPr lang="es-ES" sz="2200" b="0" i="0" dirty="0">
                <a:effectLst/>
                <a:latin typeface="TimesNewRomanPSMT"/>
              </a:rPr>
              <a:t> donde se tabula la información para su procesamiento.</a:t>
            </a:r>
          </a:p>
          <a:p>
            <a:pPr marL="0" indent="0">
              <a:buNone/>
            </a:pPr>
            <a:br>
              <a:rPr lang="es-ES" sz="2200" dirty="0"/>
            </a:br>
            <a:endParaRPr lang="en-US" sz="2200" dirty="0"/>
          </a:p>
        </p:txBody>
      </p:sp>
      <p:pic>
        <p:nvPicPr>
          <p:cNvPr id="2050" name="Picture 2" descr="Página 2 | Fotos de Planta Banano, +64.000 Fotos de stock gratuitas de gran  calidad">
            <a:extLst>
              <a:ext uri="{FF2B5EF4-FFF2-40B4-BE49-F238E27FC236}">
                <a16:creationId xmlns:a16="http://schemas.microsoft.com/office/drawing/2014/main" id="{F069D0B1-2B2E-58C0-918D-BD934EEE6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421" y="640080"/>
            <a:ext cx="497822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3FFA-38A4-94AF-27A8-A210200A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CR" sz="3600" dirty="0">
                <a:solidFill>
                  <a:schemeClr val="tx2"/>
                </a:solidFill>
              </a:rPr>
              <a:t>Objetivos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9D498-9622-951D-6AA3-7EF7143D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965200"/>
            <a:ext cx="5725506" cy="50957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S" sz="2000" b="0" i="0" dirty="0">
                <a:solidFill>
                  <a:schemeClr val="tx2"/>
                </a:solidFill>
                <a:effectLst/>
                <a:latin typeface="ArialMT"/>
              </a:rPr>
              <a:t>● </a:t>
            </a:r>
            <a:r>
              <a:rPr lang="es-ES" sz="2000" b="0" i="0" dirty="0">
                <a:solidFill>
                  <a:schemeClr val="tx2"/>
                </a:solidFill>
                <a:effectLst/>
                <a:latin typeface="TimesNewRomanPSMT"/>
              </a:rPr>
              <a:t>Monitorear distintas variables como lo son la temperatura, el nivel de humedad.</a:t>
            </a:r>
          </a:p>
          <a:p>
            <a:pPr marL="0" indent="0">
              <a:buNone/>
            </a:pPr>
            <a:r>
              <a:rPr lang="es-ES" sz="2000" b="0" i="0" dirty="0">
                <a:solidFill>
                  <a:schemeClr val="tx2"/>
                </a:solidFill>
                <a:effectLst/>
                <a:latin typeface="ArialMT"/>
              </a:rPr>
              <a:t>● </a:t>
            </a:r>
            <a:r>
              <a:rPr lang="es-ES" sz="2000" b="0" i="0" dirty="0">
                <a:solidFill>
                  <a:schemeClr val="tx2"/>
                </a:solidFill>
                <a:effectLst/>
                <a:latin typeface="TimesNewRomanPSMT"/>
              </a:rPr>
              <a:t>Automatización y recolección de datos de forma remota.</a:t>
            </a:r>
          </a:p>
          <a:p>
            <a:pPr marL="0" indent="0">
              <a:buNone/>
            </a:pPr>
            <a:r>
              <a:rPr lang="es-ES" sz="2000" b="0" i="0" dirty="0">
                <a:solidFill>
                  <a:schemeClr val="tx2"/>
                </a:solidFill>
                <a:effectLst/>
                <a:latin typeface="ArialMT"/>
              </a:rPr>
              <a:t>● </a:t>
            </a:r>
            <a:r>
              <a:rPr lang="es-ES" sz="2000" b="0" i="0" dirty="0">
                <a:solidFill>
                  <a:schemeClr val="tx2"/>
                </a:solidFill>
                <a:effectLst/>
                <a:latin typeface="TimesNewRomanPSMT"/>
              </a:rPr>
              <a:t>Obtener periódicamente el color de la planta con el fin de observar problemas en las relacionadas a hongos o insectos, así mismo carencias nutricionales basadas en el color de las hojas.</a:t>
            </a:r>
            <a:r>
              <a:rPr lang="es-ES" sz="2000" dirty="0">
                <a:solidFill>
                  <a:schemeClr val="tx2"/>
                </a:solidFill>
              </a:rPr>
              <a:t> </a:t>
            </a:r>
            <a:br>
              <a:rPr lang="es-ES" sz="1800" dirty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7" name="Graphic 6" descr="Flower">
            <a:extLst>
              <a:ext uri="{FF2B5EF4-FFF2-40B4-BE49-F238E27FC236}">
                <a16:creationId xmlns:a16="http://schemas.microsoft.com/office/drawing/2014/main" id="{92C9CD02-4353-A718-92F1-13478C196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2BFA-6DB7-31C0-E561-F3280A99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Sensado del color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74F04A-3790-75C8-1722-3CC9F1993A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05625"/>
            <a:ext cx="7188199" cy="40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92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DDB4-AF44-8CA4-250C-1DD540A1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Categorización del color mediante 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9F0D0-2902-3CD8-D6B5-A94416DEA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99" y="3278939"/>
            <a:ext cx="6591639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8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586BFE1-34C1-14FA-EFBC-1C93AEEC5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DAE333-A8E5-EE9B-E36A-9BD81C973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>
                <a:solidFill>
                  <a:srgbClr val="FFFFFF"/>
                </a:solidFill>
              </a:rPr>
              <a:t>Medicíones adicionales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9CFE52-710E-6624-0DE3-F2F27AF366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12012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8572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1522-BDCC-33C8-EE44-2118C6EC5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 fontScale="90000"/>
          </a:bodyPr>
          <a:lstStyle/>
          <a:p>
            <a:r>
              <a:rPr lang="es-CR" sz="4000"/>
              <a:t>ThingsBoard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CA39E8-0A66-8260-BCA0-E76D1C398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617078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264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2603-0348-59C9-621C-F29771BC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JUStificacion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0E8E2-1679-61FE-CADB-61283E42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Biotecnología y su aporte a una agricultura más sustentable">
            <a:extLst>
              <a:ext uri="{FF2B5EF4-FFF2-40B4-BE49-F238E27FC236}">
                <a16:creationId xmlns:a16="http://schemas.microsoft.com/office/drawing/2014/main" id="{43DF0ABD-D1A0-7B98-5FFB-794E6C696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0496"/>
            <a:ext cx="4067810" cy="269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ricultura sostenible para alimentar al mundo - Adler Agro">
            <a:extLst>
              <a:ext uri="{FF2B5EF4-FFF2-40B4-BE49-F238E27FC236}">
                <a16:creationId xmlns:a16="http://schemas.microsoft.com/office/drawing/2014/main" id="{0B67FA81-A171-7F39-1D25-CF5F6586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636" y="3898951"/>
            <a:ext cx="4567171" cy="195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2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8A4B-227A-F247-752E-85397B81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DE LAS HOJAS</a:t>
            </a:r>
          </a:p>
        </p:txBody>
      </p:sp>
      <p:pic>
        <p:nvPicPr>
          <p:cNvPr id="7172" name="Picture 4" descr="Evolución de síntomas de sigatoka negra: decoloración (a), pizca (b),... |  Download Scientific Diagram">
            <a:extLst>
              <a:ext uri="{FF2B5EF4-FFF2-40B4-BE49-F238E27FC236}">
                <a16:creationId xmlns:a16="http://schemas.microsoft.com/office/drawing/2014/main" id="{98366C2C-66B4-6B36-3D1D-8FA66B1EDB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7" y="2410932"/>
            <a:ext cx="5280032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705341-098A-30BE-B619-B7E932E2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4" y="2410932"/>
            <a:ext cx="4829393" cy="25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697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343</Words>
  <Application>Microsoft Office PowerPoint</Application>
  <PresentationFormat>Widescreen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Arial-ItalicMT</vt:lpstr>
      <vt:lpstr>ArialMT</vt:lpstr>
      <vt:lpstr>TimesNewRomanPSMT</vt:lpstr>
      <vt:lpstr>Trebuchet MS</vt:lpstr>
      <vt:lpstr>Wingdings 3</vt:lpstr>
      <vt:lpstr>Facet</vt:lpstr>
      <vt:lpstr>Monitoreo automatizado de plantas  </vt:lpstr>
      <vt:lpstr>Introducción</vt:lpstr>
      <vt:lpstr>Objetivos</vt:lpstr>
      <vt:lpstr>Sensado del color</vt:lpstr>
      <vt:lpstr>Categorización del color mediante ML</vt:lpstr>
      <vt:lpstr>Medicíones adicionales</vt:lpstr>
      <vt:lpstr>ThingsBoard</vt:lpstr>
      <vt:lpstr>JUStificacion</vt:lpstr>
      <vt:lpstr>COLOR DE LAS HOJAS</vt:lpstr>
      <vt:lpstr>Temperatura y presion atmosferica</vt:lpstr>
      <vt:lpstr>OPCIones</vt:lpstr>
      <vt:lpstr>MODELO</vt:lpstr>
      <vt:lpstr>Internet de las cosas</vt:lpstr>
      <vt:lpstr>PYTHON  (ARCHIVOS .CSV)</vt:lpstr>
      <vt:lpstr>SENSORES</vt:lpstr>
      <vt:lpstr>Conclusiones</vt:lpstr>
      <vt:lpstr>RECOMENDACIONES</vt:lpstr>
      <vt:lpstr>Referencias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Monitoreo automatizado de plantas  </dc:title>
  <dc:creator>Manley Pena, Jimmy</dc:creator>
  <cp:lastModifiedBy>Manley Pena, Jimmy</cp:lastModifiedBy>
  <cp:revision>3</cp:revision>
  <dcterms:created xsi:type="dcterms:W3CDTF">2023-07-05T11:02:49Z</dcterms:created>
  <dcterms:modified xsi:type="dcterms:W3CDTF">2023-07-05T12:36:29Z</dcterms:modified>
</cp:coreProperties>
</file>